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5" r:id="rId2"/>
    <p:sldId id="270" r:id="rId3"/>
    <p:sldId id="267" r:id="rId4"/>
    <p:sldId id="266" r:id="rId5"/>
    <p:sldId id="294" r:id="rId6"/>
    <p:sldId id="269" r:id="rId7"/>
    <p:sldId id="268" r:id="rId8"/>
    <p:sldId id="271" r:id="rId9"/>
    <p:sldId id="272" r:id="rId10"/>
    <p:sldId id="273" r:id="rId11"/>
    <p:sldId id="274" r:id="rId12"/>
    <p:sldId id="279" r:id="rId13"/>
    <p:sldId id="275" r:id="rId14"/>
    <p:sldId id="276" r:id="rId15"/>
    <p:sldId id="277" r:id="rId16"/>
    <p:sldId id="278" r:id="rId17"/>
    <p:sldId id="280" r:id="rId18"/>
    <p:sldId id="293" r:id="rId19"/>
    <p:sldId id="297" r:id="rId20"/>
    <p:sldId id="296" r:id="rId21"/>
    <p:sldId id="298" r:id="rId22"/>
    <p:sldId id="292" r:id="rId23"/>
    <p:sldId id="281" r:id="rId24"/>
    <p:sldId id="282" r:id="rId25"/>
    <p:sldId id="283" r:id="rId26"/>
    <p:sldId id="284" r:id="rId27"/>
    <p:sldId id="285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94540"/>
  </p:normalViewPr>
  <p:slideViewPr>
    <p:cSldViewPr snapToGrid="0" snapToObjects="1">
      <p:cViewPr>
        <p:scale>
          <a:sx n="95" d="100"/>
          <a:sy n="95" d="100"/>
        </p:scale>
        <p:origin x="9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877CD-2D8C-134A-97CC-E0527353A08A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1D83-7E10-5A4C-8BF8-16366C2F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4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2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3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3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6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30000-4485-B54B-91DC-8C4C2863085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arxiv.org/pdf/1801.0059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n-upf/Komond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ta.cs.rpi.edu/cost.html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8012" y="3083911"/>
            <a:ext cx="1016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atin typeface="Helvetica" charset="0"/>
                <a:ea typeface="Helvetica" charset="0"/>
                <a:cs typeface="Helvetica" charset="0"/>
              </a:rPr>
              <a:t>An 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event-based IEEE 802.11ax WLANs Simulator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9904" y="4549676"/>
            <a:ext cx="780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Sergio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Barrachina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-Muñoz, Francesc Wilhelmi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6" y="1344011"/>
            <a:ext cx="5232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1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Packet Aggregation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64347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Concatenation of N MPDUs to be sent over the same packet transmission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Acknowledged by a Block-ACK (BACK)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4695" y="6353932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7: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Packet aggregation for a single transmission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36" y="3575516"/>
            <a:ext cx="5841101" cy="27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Design Principles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9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Architecture based on states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IEEE 802.11ax-based Simulator considers several states to capture the behavior of nodes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Sensing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Transmitting an RTS or a CTS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Receiving an RTS or a CTS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Transmitting DATA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Receiving DATA</a:t>
            </a:r>
          </a:p>
          <a:p>
            <a:pPr lvl="1"/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Channel Modeling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Several Path-loss models (easy to add new ones):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Free Space Path Loss (FSPL)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Okumura-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Hata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model 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Generic indoor model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IEEE 802.11ax residential scenario model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Different adjacent channel interference models: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 interference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Limited interference: only adjacent channels leak power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Total interference: all the channels leak power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(20 dB per channel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836491"/>
            <a:ext cx="10515600" cy="784411"/>
          </a:xfrm>
          <a:prstGeom prst="rect">
            <a:avLst/>
          </a:prstGeom>
          <a:solidFill>
            <a:srgbClr val="F1C4C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Assumption: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incoming power in a given receiver is assumed to be the same during the entire transmission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Traffic Modeling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Three implemented models for traffic generation: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46" y="2497979"/>
            <a:ext cx="6951108" cy="2867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4695" y="5701553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8: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Traffic generation models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3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Link Modeling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753165" cy="38759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IEEE 802.11ax MCS are used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4354" y="5143963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. 1: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IEEE 802.11ax MCS table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37" y="2417478"/>
            <a:ext cx="7218644" cy="27798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836491"/>
            <a:ext cx="10515600" cy="784411"/>
          </a:xfrm>
          <a:prstGeom prst="rect">
            <a:avLst/>
          </a:prstGeom>
          <a:solidFill>
            <a:srgbClr val="F1C4C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Assumption: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MCS is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computed at the beginning of the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simulation, based on the power received from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the transmitter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4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Collisions Modeling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753165" cy="38759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Packet losses occur if: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destination is already transmitting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signal strength is not strong enough (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baseline="-25000" dirty="0" err="1" smtClean="0">
                <a:latin typeface="Helvetica" charset="0"/>
                <a:ea typeface="Helvetica" charset="0"/>
                <a:cs typeface="Helvetica" charset="0"/>
              </a:rPr>
              <a:t>rx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&lt; CCA)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CE is not accomplished due to interference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destination is already receiving a packet and the CE condition is still accomplished for the first transmission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destination is in NAV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Backoff collisions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Validations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6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System parameters</a:t>
            </a:r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6" y="1027906"/>
            <a:ext cx="5109157" cy="5123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7519" y="615123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. 2: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IEEE 802.11ax PHY &amp; MAC parameters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8224" y="1825626"/>
            <a:ext cx="5499848" cy="387592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IEEE 802.11ax parameters are considered</a:t>
            </a:r>
          </a:p>
          <a:p>
            <a:pPr lvl="1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Channel access</a:t>
            </a:r>
          </a:p>
          <a:p>
            <a:pPr lvl="1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Frames length</a:t>
            </a:r>
          </a:p>
          <a:p>
            <a:pPr lvl="1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Channelization</a:t>
            </a:r>
          </a:p>
          <a:p>
            <a:pPr lvl="1"/>
            <a:r>
              <a:rPr lang="mr-IN" sz="2800" dirty="0" smtClean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6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 smtClean="0">
                <a:latin typeface="Helvetica" charset="0"/>
                <a:ea typeface="Helvetica" charset="0"/>
                <a:cs typeface="Helvetica" charset="0"/>
              </a:rPr>
              <a:t>Scenario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Basic Operation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616264" y="2546008"/>
          <a:ext cx="3248958" cy="3126838"/>
        </p:xfrm>
        <a:graphic>
          <a:graphicData uri="http://schemas.openxmlformats.org/drawingml/2006/table">
            <a:tbl>
              <a:tblPr/>
              <a:tblGrid>
                <a:gridCol w="1082986"/>
                <a:gridCol w="1082986"/>
                <a:gridCol w="1082986"/>
              </a:tblGrid>
              <a:tr h="33326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Packet aggregation (N = 64)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0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91.45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90.71 </a:t>
                      </a:r>
                      <a:r>
                        <a:rPr lang="nb-NO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91.44 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876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Single packet (N = 1)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4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Mbps</a:t>
                      </a:r>
                      <a:endParaRPr lang="fi-FI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25.28 </a:t>
                      </a:r>
                      <a:r>
                        <a:rPr lang="nb-NO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</a:t>
                      </a:r>
                      <a:r>
                        <a:rPr lang="fi-FI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fi-FI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8595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 smtClean="0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7"/>
          <a:stretch/>
        </p:blipFill>
        <p:spPr>
          <a:xfrm>
            <a:off x="2063791" y="2465628"/>
            <a:ext cx="3013980" cy="176903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79072"/>
              </p:ext>
            </p:extLst>
          </p:nvPr>
        </p:nvGraphicFramePr>
        <p:xfrm>
          <a:off x="668831" y="4840494"/>
          <a:ext cx="5803900" cy="1264920"/>
        </p:xfrm>
        <a:graphic>
          <a:graphicData uri="http://schemas.openxmlformats.org/drawingml/2006/table">
            <a:tbl>
              <a:tblPr/>
              <a:tblGrid>
                <a:gridCol w="876300"/>
                <a:gridCol w="939800"/>
                <a:gridCol w="939800"/>
                <a:gridCol w="939800"/>
                <a:gridCol w="1092200"/>
                <a:gridCol w="1016000"/>
              </a:tblGrid>
              <a:tr h="34290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AP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STA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Channel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Transmit power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CCA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[2,2,0]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[0,0,0]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9476" y="6145911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. 3: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Configuration Scenario 1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2731" y="5781935"/>
            <a:ext cx="53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. 4: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Results Scenario 1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1888" y="425321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9: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Scenario 1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Introduction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 smtClean="0">
                <a:latin typeface="Helvetica" charset="0"/>
                <a:ea typeface="Helvetica" charset="0"/>
                <a:cs typeface="Helvetica" charset="0"/>
              </a:rPr>
              <a:t>Scenario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Two STAs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48"/>
              </p:ext>
            </p:extLst>
          </p:nvPr>
        </p:nvGraphicFramePr>
        <p:xfrm>
          <a:off x="7616264" y="2546008"/>
          <a:ext cx="3248958" cy="3126838"/>
        </p:xfrm>
        <a:graphic>
          <a:graphicData uri="http://schemas.openxmlformats.org/drawingml/2006/table">
            <a:tbl>
              <a:tblPr/>
              <a:tblGrid>
                <a:gridCol w="1082986"/>
                <a:gridCol w="1082986"/>
                <a:gridCol w="1082986"/>
              </a:tblGrid>
              <a:tr h="33326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Packet aggregation (N = 64)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0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91.45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90.71 </a:t>
                      </a:r>
                      <a:r>
                        <a:rPr lang="nb-NO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91.44 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876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Single packet (N = 1)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4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Mbps</a:t>
                      </a:r>
                      <a:endParaRPr lang="fi-FI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25.28 </a:t>
                      </a:r>
                      <a:r>
                        <a:rPr lang="nb-NO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</a:t>
                      </a:r>
                      <a:r>
                        <a:rPr lang="fi-FI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fi-FI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9"/>
          <a:stretch/>
        </p:blipFill>
        <p:spPr>
          <a:xfrm>
            <a:off x="2047126" y="1927747"/>
            <a:ext cx="3826230" cy="232731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09610"/>
              </p:ext>
            </p:extLst>
          </p:nvPr>
        </p:nvGraphicFramePr>
        <p:xfrm>
          <a:off x="559734" y="4693174"/>
          <a:ext cx="5943600" cy="1559560"/>
        </p:xfrm>
        <a:graphic>
          <a:graphicData uri="http://schemas.openxmlformats.org/drawingml/2006/table">
            <a:tbl>
              <a:tblPr/>
              <a:tblGrid>
                <a:gridCol w="876300"/>
                <a:gridCol w="977900"/>
                <a:gridCol w="914400"/>
                <a:gridCol w="927100"/>
                <a:gridCol w="1066800"/>
                <a:gridCol w="1181100"/>
              </a:tblGrid>
              <a:tr h="34290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AP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STA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Channel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Transmit power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CCA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[2,2,0]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[0,0,0]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B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[4,4,0]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8595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 smtClean="0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476" y="6266934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. 5: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Configuration Scenario 2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2731" y="5781935"/>
            <a:ext cx="53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. 6: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Results Scenario 2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888" y="425321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9: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Scenario 2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7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Dynamic Channel Bonding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3" y="2273300"/>
            <a:ext cx="3736931" cy="2923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97" y="2273300"/>
            <a:ext cx="4617917" cy="2836582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 smtClean="0">
                <a:latin typeface="Helvetica" charset="0"/>
                <a:ea typeface="Helvetica" charset="0"/>
                <a:cs typeface="Helvetica" charset="0"/>
              </a:rPr>
              <a:t>Scenarios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14199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 smtClean="0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0883" y="5779625"/>
            <a:ext cx="9996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More information in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Barrachina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-Munoz, S., Wilhelmi, F., &amp;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Bellalta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B. (2018).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4"/>
              </a:rPr>
              <a:t>Performance Analysis of Dynamic Channel Bonding in Spatially Distributed High Density WLANs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 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arXiv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preprint arXiv:1801.00594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64538" y="5285158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10: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Scenarios for DCB validation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3812" y="5252469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11: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Results DCB validation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5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Intelligent Agents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Some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Agents are introduced to modify the configuration of simulated WLANs in order to maximize a certain performance metric (local or globally)</a:t>
            </a:r>
          </a:p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Each agent is associated to an AP, so that all the information is shared between these two type of entities (we assume that the agent is located in the AP)</a:t>
            </a:r>
          </a:p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Communication between agents is not implemented yet, but future developments contemplate centralized approaches</a:t>
            </a:r>
          </a:p>
          <a:p>
            <a:pPr lvl="1"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Agents share information with a central entity, which takes decisions</a:t>
            </a:r>
          </a:p>
          <a:p>
            <a:pPr lvl="1"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Adaptive delay for such 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7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Overview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3011" y="657812"/>
            <a:ext cx="11082567" cy="6043808"/>
            <a:chOff x="370480" y="1189442"/>
            <a:chExt cx="11082567" cy="6043808"/>
          </a:xfrm>
        </p:grpSpPr>
        <p:sp>
          <p:nvSpPr>
            <p:cNvPr id="17" name="Oval 16"/>
            <p:cNvSpPr/>
            <p:nvPr/>
          </p:nvSpPr>
          <p:spPr>
            <a:xfrm>
              <a:off x="2438399" y="2104717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505689" y="2124415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108465" y="3142058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0521" y="2933582"/>
              <a:ext cx="703014" cy="70301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3172" y="2150317"/>
              <a:ext cx="703014" cy="70301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7646" y="5513267"/>
              <a:ext cx="703014" cy="70301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83879" y="4084810"/>
              <a:ext cx="703014" cy="70301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3014" y="4220384"/>
              <a:ext cx="703014" cy="7030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86400" y="4436317"/>
              <a:ext cx="703014" cy="70301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30660" y="3426224"/>
              <a:ext cx="703014" cy="70301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570074" y="5139331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Legacy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25219" y="4052694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Legacy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2116" y="3482907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Decentralized Learning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9241" y="602763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Decentralized Learning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9547" y="4787824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14767" y="2708330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66358" y="478782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6182" y="1189442"/>
              <a:ext cx="1073907" cy="1518888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953223" y="2338999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 Entity</a:t>
              </a:r>
            </a:p>
          </p:txBody>
        </p:sp>
        <p:cxnSp>
          <p:nvCxnSpPr>
            <p:cNvPr id="6" name="Straight Connector 5"/>
            <p:cNvCxnSpPr>
              <a:stCxn id="38" idx="3"/>
              <a:endCxn id="4" idx="1"/>
            </p:cNvCxnSpPr>
            <p:nvPr/>
          </p:nvCxnSpPr>
          <p:spPr>
            <a:xfrm flipV="1">
              <a:off x="8116186" y="1948886"/>
              <a:ext cx="2049996" cy="552938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40" idx="0"/>
              <a:endCxn id="69" idx="2"/>
            </p:cNvCxnSpPr>
            <p:nvPr/>
          </p:nvCxnSpPr>
          <p:spPr>
            <a:xfrm flipV="1">
              <a:off x="9335386" y="2985330"/>
              <a:ext cx="1367749" cy="109948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41" idx="3"/>
              <a:endCxn id="69" idx="1"/>
            </p:cNvCxnSpPr>
            <p:nvPr/>
          </p:nvCxnSpPr>
          <p:spPr>
            <a:xfrm flipV="1">
              <a:off x="5246028" y="2662165"/>
              <a:ext cx="4707195" cy="1909726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6458023" y="1231464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3580660" y="3285089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70480" y="3135231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171348" y="4648851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55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AP-Agent communication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629" y="1367663"/>
            <a:ext cx="12283480" cy="5088901"/>
            <a:chOff x="-87225" y="1491231"/>
            <a:chExt cx="12283480" cy="50889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932" y="1749346"/>
              <a:ext cx="1171294" cy="11712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46" y="1491231"/>
              <a:ext cx="1367983" cy="136798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>
              <a:off x="3897484" y="3078866"/>
              <a:ext cx="1095" cy="34279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066238" y="3078865"/>
              <a:ext cx="1095" cy="34279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514266" y="6272355"/>
              <a:ext cx="424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3582" y="6272355"/>
              <a:ext cx="424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6276" y="3300763"/>
              <a:ext cx="3582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ouportRequestInformationToAp()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898579" y="3684104"/>
              <a:ext cx="4132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85190" y="3698114"/>
              <a:ext cx="3784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inportReceivingRequestFromAgent()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898579" y="4671391"/>
              <a:ext cx="4167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56069" y="4300544"/>
              <a:ext cx="2510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ouportAnswerToAgent()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3380" y="4677802"/>
              <a:ext cx="400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inportReceivingInformationFromAp</a:t>
              </a:r>
              <a:r>
                <a:rPr lang="en-US" sz="1400" dirty="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81307" y="5266159"/>
              <a:ext cx="33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ouportSendConfigurationToAp</a:t>
              </a:r>
              <a:r>
                <a:rPr lang="en-US" sz="14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3897484" y="5649501"/>
              <a:ext cx="4168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938335" y="5677521"/>
              <a:ext cx="4141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inportReceiveConfigurationFromAgent</a:t>
              </a:r>
              <a:r>
                <a:rPr lang="en-US" sz="1400" dirty="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25984" y="2114724"/>
              <a:ext cx="2896631" cy="953423"/>
              <a:chOff x="8828114" y="3066092"/>
              <a:chExt cx="2896631" cy="95342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8828114" y="3810106"/>
                <a:ext cx="166416" cy="1552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828114" y="3514869"/>
                <a:ext cx="166416" cy="1552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828114" y="3223150"/>
                <a:ext cx="166416" cy="155225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70746" y="3066092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Function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070745" y="3357811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Outport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070745" y="3650183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-87225" y="3835767"/>
              <a:ext cx="3582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GenerateConfiguration()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87225" y="4178659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GeneratePerformanceReport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83391" y="3186409"/>
              <a:ext cx="3582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RequestInformationtoAp()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85584" y="4934720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ComputeNewConfiguration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84488" y="5236422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SendNewConfigurationToAp()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84489" y="4641588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GenerateRewardSelectedArm()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0412" y="5656397"/>
              <a:ext cx="2853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ApplyNewConfiguration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9" name="Left Brace 58"/>
            <p:cNvSpPr/>
            <p:nvPr/>
          </p:nvSpPr>
          <p:spPr>
            <a:xfrm>
              <a:off x="3742911" y="3786339"/>
              <a:ext cx="69888" cy="80582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>
              <a:off x="3746961" y="5700040"/>
              <a:ext cx="64292" cy="519483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flipH="1">
              <a:off x="8172134" y="3118151"/>
              <a:ext cx="92887" cy="505849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 flipH="1">
              <a:off x="8172133" y="4697043"/>
              <a:ext cx="111258" cy="90871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0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Agent-oriented functionalities at the 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9862" y="1888395"/>
            <a:ext cx="11332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agent requests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inportReceivingRequestFromAgent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ouportRequestInformationToAp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Encapsulate important information regarding the current configuration (transmit power, CCA, MCS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 and the offered performance (packets sent, packets lost, collisions by hidden node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GenerateConfiguration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GeneratePerformanceReport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Send information to the Agent →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ouportAnswerToAgent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the new configuration granted by the Agent → </a:t>
            </a:r>
            <a:r>
              <a:rPr lang="en-US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inportReceiveConfigurationFromAgent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Apply changes and broadcast new configuration to STAs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ApplyNewConfiguration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 functionalities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888395"/>
            <a:ext cx="113322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Generate and send requests for APs periodically →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RequestInformationtoAp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ouportRequestInformationToAp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Wait for the requested information → </a:t>
            </a:r>
            <a:r>
              <a:rPr lang="en-US" sz="2400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inportReceivingInformationFromAp</a:t>
            </a:r>
            <a:r>
              <a:rPr lang="en-US" sz="24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Generate a reward according to the current configuration and performance in the AP →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GenerateRewardSelectedArm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Draw a new configuration according to updated rewards →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ComputeNewConfiguration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Send the new configuration to the AP →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SendNewConfigurationToAp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ouportSendConfigurationToAp</a:t>
            </a:r>
            <a:r>
              <a:rPr lang="en-US" sz="24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9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Centralized Learning - Remarks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468261"/>
            <a:ext cx="113322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In order to perform centralized learning, we have added a central entity that controls the operations done by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The central entity works on the top of the Agent-AP operation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It is important to remark that agents can be freely assigned to the central entity, so that we can support hybrid scenarios with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Legacy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Agent-embedded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Centralized agent-embedded APs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Each agent communicates to the centralized entity in a synchronized manner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2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Agent-Central Entity (CC) communication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24838" y="1448870"/>
            <a:ext cx="11874156" cy="5007694"/>
            <a:chOff x="424838" y="1448870"/>
            <a:chExt cx="11874156" cy="50076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081" y="1448870"/>
              <a:ext cx="1960777" cy="1470583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424838" y="1473992"/>
              <a:ext cx="11874156" cy="4982572"/>
              <a:chOff x="325984" y="1597560"/>
              <a:chExt cx="11874156" cy="498257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3492" y="1597560"/>
                <a:ext cx="1367983" cy="1367983"/>
              </a:xfrm>
              <a:prstGeom prst="rect">
                <a:avLst/>
              </a:prstGeom>
            </p:spPr>
          </p:pic>
          <p:cxnSp>
            <p:nvCxnSpPr>
              <p:cNvPr id="13" name="Straight Arrow Connector 12"/>
              <p:cNvCxnSpPr/>
              <p:nvPr/>
            </p:nvCxnSpPr>
            <p:spPr>
              <a:xfrm flipH="1">
                <a:off x="3897484" y="3078866"/>
                <a:ext cx="1095" cy="34279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8151302" y="3078865"/>
                <a:ext cx="1095" cy="34279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514266" y="6272355"/>
                <a:ext cx="42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Courier New" charset="0"/>
                    <a:ea typeface="Courier New" charset="0"/>
                    <a:cs typeface="Courier New" charset="0"/>
                  </a:rPr>
                  <a:t>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33582" y="6272355"/>
                <a:ext cx="42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Courier New" charset="0"/>
                    <a:ea typeface="Courier New" charset="0"/>
                    <a:cs typeface="Courier New" charset="0"/>
                  </a:rPr>
                  <a:t>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80248" y="3300763"/>
                <a:ext cx="37883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ouportRequestInformationToAgent()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3898579" y="3684104"/>
                <a:ext cx="4252723" cy="14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933999" y="3698114"/>
                <a:ext cx="42871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inportReceivingRequestFromController</a:t>
                </a:r>
                <a:r>
                  <a:rPr lang="en-US" sz="14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3898579" y="4671391"/>
                <a:ext cx="4252723" cy="64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317466" y="4300544"/>
                <a:ext cx="33361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ouportAnswerToController()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030671" y="4677802"/>
                <a:ext cx="417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inportReceivingInformationFromAgent</a:t>
                </a:r>
                <a:r>
                  <a:rPr lang="en-US" sz="14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02696" y="5286480"/>
                <a:ext cx="364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ouportSendConfigurationToAgent()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3897484" y="5649501"/>
                <a:ext cx="4253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183475" y="5711681"/>
                <a:ext cx="467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inportReceiveConfigurationFromController</a:t>
                </a:r>
                <a:r>
                  <a:rPr lang="en-US" sz="11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25984" y="2114724"/>
                <a:ext cx="2896631" cy="953423"/>
                <a:chOff x="8828114" y="3066092"/>
                <a:chExt cx="2896631" cy="953423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8828114" y="3810106"/>
                  <a:ext cx="166416" cy="1552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8828114" y="3514869"/>
                  <a:ext cx="166416" cy="15522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828114" y="3223150"/>
                  <a:ext cx="166416" cy="15522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070746" y="3066092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>
                          <a:lumMod val="50000"/>
                        </a:schemeClr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Function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9070745" y="3357811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srgbClr val="FF0000"/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Outport</a:t>
                  </a:r>
                  <a:endParaRPr lang="en-US" dirty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9070745" y="3650183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0070C0"/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Inport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8283391" y="3186409"/>
                <a:ext cx="35822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RequestInformationtoAgent()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71742" y="4824204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ComputeNewConfiguration()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289469" y="5439704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SendNewConfigurationToAgent()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284488" y="4216762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CentralController :: GenerateRewardSelectedArm()</a:t>
                </a:r>
              </a:p>
            </p:txBody>
          </p:sp>
          <p:sp>
            <p:nvSpPr>
              <p:cNvPr id="59" name="Left Brace 58"/>
              <p:cNvSpPr/>
              <p:nvPr/>
            </p:nvSpPr>
            <p:spPr>
              <a:xfrm>
                <a:off x="3742911" y="3786339"/>
                <a:ext cx="69888" cy="80582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>
                <a:off x="3746961" y="5700040"/>
                <a:ext cx="64292" cy="519483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flipH="1">
                <a:off x="8225299" y="3118151"/>
                <a:ext cx="92887" cy="505849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3" name="Left Brace 62"/>
              <p:cNvSpPr/>
              <p:nvPr/>
            </p:nvSpPr>
            <p:spPr>
              <a:xfrm flipH="1">
                <a:off x="8214665" y="4697043"/>
                <a:ext cx="111258" cy="908711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56892" y="3742515"/>
              <a:ext cx="2759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Start request of information to the AP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2439" y="5469155"/>
              <a:ext cx="2759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Forward the new configuration to the 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80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Introduction to the simulator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Open source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available at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github.com/wn-upf/Komondor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Based on COST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Implementation of IEEE 802.11ax novel functionalities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High-density scenarios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Prepared to handle intelligent agents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Technical report at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 invalidUrl="https://github.com/wn-upf/Komondor/blob/master/Documentation/Technical Report/LaTeX files/komondor_technical_report.pdf"/>
              </a:rPr>
              <a:t>https://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4" invalidUrl="https://github.com/wn-upf/Komondor/blob/master/Documentation/Technical Report/LaTeX files/komondor_technical_report.pdf"/>
              </a:rPr>
              <a:t>github.com/wn-upf/Komondor/blob/master/Documentation/Technical%20Report/LaTeX%20files/komondor_technical_report.pdf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995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Agent-embedded Architecture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38200" y="1537922"/>
            <a:ext cx="10862710" cy="4714022"/>
            <a:chOff x="838200" y="1537922"/>
            <a:chExt cx="10862710" cy="4714022"/>
          </a:xfrm>
        </p:grpSpPr>
        <p:sp>
          <p:nvSpPr>
            <p:cNvPr id="38" name="Rounded Rectangle 37"/>
            <p:cNvSpPr/>
            <p:nvPr/>
          </p:nvSpPr>
          <p:spPr>
            <a:xfrm>
              <a:off x="8589115" y="1537922"/>
              <a:ext cx="3111795" cy="47140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9087" y="1537922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Central Entity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80987" y="1690688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Agent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200" y="1690688"/>
              <a:ext cx="2629789" cy="4561256"/>
              <a:chOff x="1040219" y="1698803"/>
              <a:chExt cx="2629789" cy="456125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040219" y="1709257"/>
                <a:ext cx="2629789" cy="455080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615034" y="1698803"/>
                <a:ext cx="1480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Access Point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71595" y="2339162"/>
                <a:ext cx="1967023" cy="12404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58947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46022" y="2339162"/>
                <a:ext cx="18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Current Operation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39178" y="2794073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MAC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43606" y="3152576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PHY</a:t>
                </a:r>
              </a:p>
            </p:txBody>
          </p:sp>
          <p:sp>
            <p:nvSpPr>
              <p:cNvPr id="7" name="Up-Down Arrow 6"/>
              <p:cNvSpPr/>
              <p:nvPr/>
            </p:nvSpPr>
            <p:spPr>
              <a:xfrm>
                <a:off x="1590892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34134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Performance Report Generation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493340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Up-Down Arrow 65"/>
              <p:cNvSpPr/>
              <p:nvPr/>
            </p:nvSpPr>
            <p:spPr>
              <a:xfrm>
                <a:off x="2925285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468527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ConfigurationReport Generation</a:t>
                </a: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3754179" y="1701142"/>
              <a:ext cx="4749872" cy="45508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23096" y="2218067"/>
              <a:ext cx="1967023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97523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AP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02975" y="2218067"/>
              <a:ext cx="1967023" cy="6463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32650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CE</a:t>
              </a:r>
            </a:p>
          </p:txBody>
        </p:sp>
        <p:sp>
          <p:nvSpPr>
            <p:cNvPr id="76" name="Up-Down Arrow 75"/>
            <p:cNvSpPr/>
            <p:nvPr/>
          </p:nvSpPr>
          <p:spPr>
            <a:xfrm rot="16200000" flipV="1">
              <a:off x="3640555" y="231564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010690" y="3374939"/>
              <a:ext cx="2221960" cy="1094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76544" y="3380371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80" name="Up-Down Arrow 79"/>
            <p:cNvSpPr/>
            <p:nvPr/>
          </p:nvSpPr>
          <p:spPr>
            <a:xfrm rot="16200000" flipV="1">
              <a:off x="8353024" y="2315871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Up-Down Arrow 80"/>
            <p:cNvSpPr/>
            <p:nvPr/>
          </p:nvSpPr>
          <p:spPr>
            <a:xfrm rot="16200000" flipV="1">
              <a:off x="5987074" y="2429431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document 81"/>
            <p:cNvSpPr/>
            <p:nvPr/>
          </p:nvSpPr>
          <p:spPr>
            <a:xfrm>
              <a:off x="5196220" y="2922265"/>
              <a:ext cx="418216" cy="357318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Up-Down Arrow 97"/>
            <p:cNvSpPr/>
            <p:nvPr/>
          </p:nvSpPr>
          <p:spPr>
            <a:xfrm>
              <a:off x="4823189" y="2899780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82805" y="3799200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82805" y="4114695"/>
              <a:ext cx="1920283" cy="252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69576" y="5363810"/>
              <a:ext cx="1967023" cy="665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44003" y="5363810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2" name="Document 11"/>
            <p:cNvSpPr/>
            <p:nvPr/>
          </p:nvSpPr>
          <p:spPr>
            <a:xfrm>
              <a:off x="4916951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cument 104"/>
            <p:cNvSpPr/>
            <p:nvPr/>
          </p:nvSpPr>
          <p:spPr>
            <a:xfrm>
              <a:off x="1278714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cument 105"/>
            <p:cNvSpPr/>
            <p:nvPr/>
          </p:nvSpPr>
          <p:spPr>
            <a:xfrm>
              <a:off x="2629517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5031239" y="4394902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Up-Down Arrow 109"/>
            <p:cNvSpPr/>
            <p:nvPr/>
          </p:nvSpPr>
          <p:spPr>
            <a:xfrm rot="16200000" flipV="1">
              <a:off x="3454922" y="5205701"/>
              <a:ext cx="258686" cy="87766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17059" y="4827837"/>
              <a:ext cx="1967023" cy="109449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ocument 113"/>
            <p:cNvSpPr/>
            <p:nvPr/>
          </p:nvSpPr>
          <p:spPr>
            <a:xfrm>
              <a:off x="7163193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Up-Down Arrow 114"/>
            <p:cNvSpPr/>
            <p:nvPr/>
          </p:nvSpPr>
          <p:spPr>
            <a:xfrm rot="16200000" flipV="1">
              <a:off x="6136062" y="5184779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Up-Down Arrow 115"/>
            <p:cNvSpPr/>
            <p:nvPr/>
          </p:nvSpPr>
          <p:spPr>
            <a:xfrm rot="16200000" flipV="1">
              <a:off x="8353024" y="510083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317058" y="4806963"/>
              <a:ext cx="1930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Receive new configuration from 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023096" y="4813441"/>
              <a:ext cx="2073993" cy="11088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023095" y="4818873"/>
              <a:ext cx="20739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Generate new configuration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131840" y="3446565"/>
              <a:ext cx="2221960" cy="21567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497694" y="3451997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303955" y="3870826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303955" y="4186321"/>
              <a:ext cx="1920283" cy="562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Generate Global Configuration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31840" y="2263496"/>
              <a:ext cx="2221960" cy="1016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143370" y="2462792"/>
              <a:ext cx="2221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Retrieve information from agents</a:t>
              </a:r>
            </a:p>
          </p:txBody>
        </p:sp>
        <p:sp>
          <p:nvSpPr>
            <p:cNvPr id="130" name="Document 129"/>
            <p:cNvSpPr/>
            <p:nvPr/>
          </p:nvSpPr>
          <p:spPr>
            <a:xfrm>
              <a:off x="10010484" y="4932905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CompC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++ library that allows generating discrete event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simulations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ain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website: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www.ita.cs.rpi.edu/cost.html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98057"/>
            <a:ext cx="5574553" cy="191215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412753" y="3357749"/>
            <a:ext cx="5245847" cy="2592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Nodes are represented by components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Message exchange between nodes through </a:t>
            </a:r>
            <a:r>
              <a:rPr lang="en-US" i="1" dirty="0" err="1" smtClean="0">
                <a:latin typeface="Helvetica" charset="0"/>
                <a:ea typeface="Helvetica" charset="0"/>
                <a:cs typeface="Helvetica" charset="0"/>
              </a:rPr>
              <a:t>outport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i="1" dirty="0" err="1" smtClean="0">
                <a:latin typeface="Helvetica" charset="0"/>
                <a:ea typeface="Helvetica" charset="0"/>
                <a:cs typeface="Helvetica" charset="0"/>
              </a:rPr>
              <a:t>inport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connections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Timers for triggering events (e.g., end of transmission)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680" y="5610213"/>
            <a:ext cx="311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Fig.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1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Component in COST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6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Overview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00842"/>
            <a:ext cx="11887200" cy="438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2947" y="6016418"/>
            <a:ext cx="49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Fig. 2: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K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omondor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flowchart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IEEE 802.11 Features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1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89" y="4311094"/>
            <a:ext cx="4585821" cy="2566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Access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Distributed Coordination Function (DCF): Carrier Sense Multiple Access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with Collision Avoidance (C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SMA/CA) with Binary Exponential Backoff (BEB)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Slotted vs Continuous Backoff (BO)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Uniform vs Exponential distributions for BO calculation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Capture Effect (CE): stronger-first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9963" y="5169253"/>
            <a:ext cx="221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Fig. 3: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Capture Effect 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8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RTS/CTS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Ready-To-Send/Clear-To-Send (RTS/CTS) is mandatory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Virtual carrier sensing is done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935870"/>
            <a:ext cx="75057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5835" y="5950521"/>
            <a:ext cx="398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Fig. 4: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RTS/CTS utilization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30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Channel Bonding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643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Several implemented policies: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Only Primary (OP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Static Channel Bonding (SCB):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Always-max (AM)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Probabilistic uniform (PU) 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4695" y="6353932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6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CSMA/CA temporal evolution under the utilization of AM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92" y="4469103"/>
            <a:ext cx="8366071" cy="1844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06" y="1520270"/>
            <a:ext cx="5685304" cy="1869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7542" y="3730439"/>
            <a:ext cx="465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Fig. 5: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Channel access when AM is applied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1229</Words>
  <Application>Microsoft Macintosh PowerPoint</Application>
  <PresentationFormat>Widescreen</PresentationFormat>
  <Paragraphs>274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Calibri Light</vt:lpstr>
      <vt:lpstr>Courier New</vt:lpstr>
      <vt:lpstr>Helvetica</vt:lpstr>
      <vt:lpstr>Mangal</vt:lpstr>
      <vt:lpstr>Times</vt:lpstr>
      <vt:lpstr>Wingdings</vt:lpstr>
      <vt:lpstr>Arial</vt:lpstr>
      <vt:lpstr>Office Theme</vt:lpstr>
      <vt:lpstr>PowerPoint Presentation</vt:lpstr>
      <vt:lpstr>PowerPoint Presentation</vt:lpstr>
      <vt:lpstr>Introduction to the simulator</vt:lpstr>
      <vt:lpstr>COST</vt:lpstr>
      <vt:lpstr>Overview</vt:lpstr>
      <vt:lpstr>PowerPoint Presentation</vt:lpstr>
      <vt:lpstr>Channel Access</vt:lpstr>
      <vt:lpstr>RTS/CTS</vt:lpstr>
      <vt:lpstr>Channel Bonding</vt:lpstr>
      <vt:lpstr>Packet Aggregation</vt:lpstr>
      <vt:lpstr>PowerPoint Presentation</vt:lpstr>
      <vt:lpstr>Architecture based on states</vt:lpstr>
      <vt:lpstr>Channel Modeling</vt:lpstr>
      <vt:lpstr>Traffic Modeling</vt:lpstr>
      <vt:lpstr>Link Modeling</vt:lpstr>
      <vt:lpstr>Collisions Modeling</vt:lpstr>
      <vt:lpstr>PowerPoint Presentation</vt:lpstr>
      <vt:lpstr>System parameters</vt:lpstr>
      <vt:lpstr>Basic Operation</vt:lpstr>
      <vt:lpstr>Two STAs</vt:lpstr>
      <vt:lpstr>Dynamic Channel Bonding</vt:lpstr>
      <vt:lpstr>PowerPoint Presentation</vt:lpstr>
      <vt:lpstr>Some remarks</vt:lpstr>
      <vt:lpstr>Overview</vt:lpstr>
      <vt:lpstr>AP-Agent communication</vt:lpstr>
      <vt:lpstr>Agent-oriented functionalities at the AP</vt:lpstr>
      <vt:lpstr>Agent functionalities</vt:lpstr>
      <vt:lpstr>Centralized Learning - Remarks</vt:lpstr>
      <vt:lpstr>Agent-Central Entity (CC) communication</vt:lpstr>
      <vt:lpstr>Agent-embedded Architecture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 wilhelmi roca</dc:creator>
  <cp:lastModifiedBy>francesc wilhelmi roca</cp:lastModifiedBy>
  <cp:revision>269</cp:revision>
  <dcterms:created xsi:type="dcterms:W3CDTF">2018-09-03T13:20:16Z</dcterms:created>
  <dcterms:modified xsi:type="dcterms:W3CDTF">2018-09-05T15:00:22Z</dcterms:modified>
</cp:coreProperties>
</file>